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65" r:id="rId3"/>
    <p:sldId id="258" r:id="rId4"/>
    <p:sldId id="269" r:id="rId5"/>
    <p:sldId id="267" r:id="rId6"/>
    <p:sldId id="259" r:id="rId7"/>
    <p:sldId id="260" r:id="rId8"/>
    <p:sldId id="261" r:id="rId9"/>
    <p:sldId id="262" r:id="rId10"/>
    <p:sldId id="263" r:id="rId11"/>
    <p:sldId id="272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D2D4EB"/>
    <a:srgbClr val="9DD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14" d="100"/>
          <a:sy n="114" d="100"/>
        </p:scale>
        <p:origin x="-112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AFDC1-03B3-214E-B840-C5784C36D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D604B-97E9-014A-BA0E-DB0BEDDFF8FC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816F1-C241-8C4C-9CD7-E4FC6CBA747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49D74-6423-FC42-A683-6616A7475F78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9F260-28A5-4B4F-8ED7-8A1BD5D54F44}" type="slidenum">
              <a:rPr lang="en-US"/>
              <a:pPr/>
              <a:t>12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1A61A-5F00-3C49-8DA1-4C4BDDCBC8C7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68646-B0A6-5B4D-AF47-294D25123C4D}" type="slidenum">
              <a:rPr lang="en-US"/>
              <a:pPr/>
              <a:t>14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3A682-4838-3C4A-8A15-E9FAAFA5448F}" type="slidenum">
              <a:rPr lang="en-US"/>
              <a:pPr/>
              <a:t>2</a:t>
            </a:fld>
            <a:endParaRPr lang="en-US"/>
          </a:p>
        </p:txBody>
      </p:sp>
      <p:sp>
        <p:nvSpPr>
          <p:cNvPr id="10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239B8-6D16-7E4F-9DDD-2183A238A5B2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2E5F1-995F-BF44-8D8D-CC9263676DAD}" type="slidenum">
              <a:rPr lang="en-US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12DEB-4A49-5A48-8356-9FD08513C513}" type="slidenum">
              <a:rPr lang="en-US"/>
              <a:pPr/>
              <a:t>5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3FC5C-5DC9-0842-A2E2-F4ABBD89093E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432BE-3EEC-5F4D-9A8F-3A2BE1DEC689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505EF-BF95-9A46-95AA-96BECF3235C3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473ED-CB43-1846-B196-8BFD0D839A8E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82E9BB-BB2A-CE41-AE2B-F3668215C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95EA-1A74-FE42-84EE-8F82F6894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F0C9D-CE5D-3245-98D0-203ED671B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7E9553-A83C-1A41-8B07-367050679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C6D2-5C7B-F04A-89C9-28A41B9F3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3640-2B9B-D341-8019-E7724FAEB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7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7CFF2-292C-B84F-9982-BD3E1A747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FD4F-F746-324D-B40E-A3904887F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7164-807B-B34E-BAF0-329BA7970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DB6BC-B3A7-154E-8F5E-33C4BC590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13DBB-C7E7-7A47-A2D9-C5F54F3C9B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354FB-1224-FC49-8371-6E97A0516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fld id="{9C698966-8C92-F749-9464-E15EE7A5F9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981200"/>
          </a:xfrm>
        </p:spPr>
        <p:txBody>
          <a:bodyPr/>
          <a:lstStyle/>
          <a:p>
            <a:r>
              <a:rPr lang="en-US" sz="5400"/>
              <a:t>Many Paths to Reform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sz="4000"/>
              <a:t>New Perspectives on the Progressive Era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533400"/>
          </a:xfrm>
        </p:spPr>
        <p:txBody>
          <a:bodyPr/>
          <a:lstStyle/>
          <a:p>
            <a:r>
              <a:rPr lang="ja-JP" altLang="en-US" sz="2200"/>
              <a:t>“</a:t>
            </a:r>
            <a:r>
              <a:rPr lang="en-US" sz="2200"/>
              <a:t>Abolish Child Slavery!</a:t>
            </a:r>
            <a:r>
              <a:rPr lang="ja-JP" altLang="en-US" sz="2200"/>
              <a:t>”</a:t>
            </a:r>
            <a:r>
              <a:rPr lang="en-US" sz="2200"/>
              <a:t> Parade Against Child Labor, May 1, 1909</a:t>
            </a:r>
          </a:p>
        </p:txBody>
      </p:sp>
      <p:pic>
        <p:nvPicPr>
          <p:cNvPr id="13322" name="Picture 10" descr="childlabor_LOC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066800"/>
            <a:ext cx="7620000" cy="51974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3" name="Rectangle 5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r>
              <a:rPr lang="en-US" sz="2200">
                <a:solidFill>
                  <a:schemeClr val="tx1"/>
                </a:solidFill>
              </a:rPr>
              <a:t>Legal Ages of Consent in Selected States, 1885 and 1920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4415" name="Group 143"/>
          <p:cNvGraphicFramePr>
            <a:graphicFrameLocks noGrp="1"/>
          </p:cNvGraphicFramePr>
          <p:nvPr>
            <p:ph type="tbl" idx="1"/>
          </p:nvPr>
        </p:nvGraphicFramePr>
        <p:xfrm>
          <a:off x="609600" y="762000"/>
          <a:ext cx="4724400" cy="5715005"/>
        </p:xfrm>
        <a:graphic>
          <a:graphicData uri="http://schemas.openxmlformats.org/drawingml/2006/table">
            <a:tbl>
              <a:tblPr/>
              <a:tblGrid>
                <a:gridCol w="1828800"/>
                <a:gridCol w="1447800"/>
                <a:gridCol w="14478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1885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Alabama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California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Delaware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District of Columbia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Florida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Georgia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Kentucky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Louisiana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Maryland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Massachusetts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Mississippi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New York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North Carolina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South Carolina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Tennessee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Virginia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West Virginia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Osaka" charset="0"/>
                          <a:cs typeface="Osaka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407" name="Rectangle 135"/>
          <p:cNvSpPr>
            <a:spLocks noChangeArrowheads="1"/>
          </p:cNvSpPr>
          <p:nvPr/>
        </p:nvSpPr>
        <p:spPr bwMode="auto">
          <a:xfrm>
            <a:off x="7486650" y="9080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54409" name="Rectangle 137"/>
          <p:cNvSpPr>
            <a:spLocks noChangeArrowheads="1"/>
          </p:cNvSpPr>
          <p:nvPr/>
        </p:nvSpPr>
        <p:spPr bwMode="auto">
          <a:xfrm>
            <a:off x="6477000" y="914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410" name="Rectangle 138"/>
          <p:cNvSpPr>
            <a:spLocks noChangeArrowheads="1"/>
          </p:cNvSpPr>
          <p:nvPr/>
        </p:nvSpPr>
        <p:spPr bwMode="auto">
          <a:xfrm>
            <a:off x="5715000" y="320040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*The law in these states made sexual intercourse with underage females a criminal offense under a statute that typically referred to </a:t>
            </a:r>
            <a:r>
              <a:rPr lang="ja-JP" altLang="en-US" sz="1400"/>
              <a:t>“</a:t>
            </a:r>
            <a:r>
              <a:rPr lang="en-US" sz="1400"/>
              <a:t>carnal knowledge of female child</a:t>
            </a:r>
            <a:r>
              <a:rPr lang="ja-JP" altLang="en-US" sz="1400"/>
              <a:t>”</a:t>
            </a:r>
            <a:r>
              <a:rPr lang="en-US" sz="1400"/>
              <a:t>; the rape statute was a separate law.</a:t>
            </a:r>
          </a:p>
        </p:txBody>
      </p:sp>
      <p:sp>
        <p:nvSpPr>
          <p:cNvPr id="54411" name="Rectangle 139"/>
          <p:cNvSpPr>
            <a:spLocks noChangeArrowheads="1"/>
          </p:cNvSpPr>
          <p:nvPr/>
        </p:nvSpPr>
        <p:spPr bwMode="auto">
          <a:xfrm>
            <a:off x="5715000" y="5638800"/>
            <a:ext cx="2971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Information for table from Mary E. Odem, </a:t>
            </a:r>
            <a:r>
              <a:rPr lang="en-US" sz="1100" i="1"/>
              <a:t>Delinquent Daughters: Protecting and Policing Adolescent Female Sexuality in the United States, 1885-1920 </a:t>
            </a:r>
            <a:r>
              <a:rPr lang="en-US" sz="1100"/>
              <a:t>(1995), pp. 14-15.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n-US" sz="2400"/>
              <a:t>Child Nurses from Macon, Georgia, c. 1903</a:t>
            </a:r>
          </a:p>
        </p:txBody>
      </p:sp>
      <p:pic>
        <p:nvPicPr>
          <p:cNvPr id="50182" name="Picture 6" descr="ChildNurses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762000"/>
            <a:ext cx="4768850" cy="57912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609600"/>
          </a:xfrm>
        </p:spPr>
        <p:txBody>
          <a:bodyPr/>
          <a:lstStyle/>
          <a:p>
            <a:r>
              <a:rPr lang="en-US" sz="2000"/>
              <a:t>Bodies on Sidewalk, Triangle Shirtwaist Factory Fire, March 25, 1911</a:t>
            </a:r>
          </a:p>
        </p:txBody>
      </p:sp>
      <p:pic>
        <p:nvPicPr>
          <p:cNvPr id="52228" name="Picture 4" descr="TriangleBodies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775" y="1066800"/>
            <a:ext cx="6902450" cy="50292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sz="2000"/>
              <a:t>Cartoon on Workplace Poisoning </a:t>
            </a:r>
            <a:br>
              <a:rPr lang="en-US" sz="2000"/>
            </a:br>
            <a:r>
              <a:rPr lang="en-US" sz="2000"/>
              <a:t>from </a:t>
            </a:r>
            <a:r>
              <a:rPr lang="en-US" sz="2000" i="1"/>
              <a:t>American Weekly</a:t>
            </a:r>
            <a:r>
              <a:rPr lang="en-US" sz="2000"/>
              <a:t>, February 28, 1926</a:t>
            </a:r>
          </a:p>
        </p:txBody>
      </p:sp>
      <p:pic>
        <p:nvPicPr>
          <p:cNvPr id="53252" name="Picture 4" descr="radiumgirls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8063" y="914400"/>
            <a:ext cx="4525962" cy="57150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r>
              <a:rPr lang="ja-JP" altLang="en-US" sz="2200"/>
              <a:t>“</a:t>
            </a:r>
            <a:r>
              <a:rPr lang="en-US" sz="2200"/>
              <a:t>B is the Beef Trust</a:t>
            </a:r>
            <a:r>
              <a:rPr lang="ja-JP" altLang="en-US" sz="2200"/>
              <a:t>”</a:t>
            </a:r>
            <a:r>
              <a:rPr lang="en-US" sz="2200"/>
              <a:t> Anti-Trust Cartoon, c. 1902</a:t>
            </a:r>
            <a:r>
              <a:rPr lang="en-US"/>
              <a:t> </a:t>
            </a:r>
          </a:p>
        </p:txBody>
      </p:sp>
      <p:pic>
        <p:nvPicPr>
          <p:cNvPr id="20486" name="Picture 6" descr="BeefTrustwe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914400"/>
            <a:ext cx="4141788" cy="5715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200"/>
              <a:t>Street Scene of Children Playing Near a Dead Horse, c. 1900</a:t>
            </a:r>
            <a:endParaRPr lang="en-US" sz="2400"/>
          </a:p>
        </p:txBody>
      </p:sp>
      <p:pic>
        <p:nvPicPr>
          <p:cNvPr id="4106" name="Picture 10" descr="DeadHorse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19200"/>
            <a:ext cx="6324600" cy="4905375"/>
          </a:xfrm>
          <a:effectLst>
            <a:outerShdw blurRad="152400" dist="38099" dir="2700000" algn="ctr" rotWithShape="0">
              <a:schemeClr val="bg2">
                <a:alpha val="89000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2400"/>
              <a:t>Cartoon  from </a:t>
            </a:r>
            <a:r>
              <a:rPr lang="en-US" sz="2400" i="1"/>
              <a:t>The Atlanta Constitution,</a:t>
            </a:r>
            <a:r>
              <a:rPr lang="en-US" sz="2400"/>
              <a:t> c. 1914</a:t>
            </a:r>
          </a:p>
        </p:txBody>
      </p:sp>
      <p:pic>
        <p:nvPicPr>
          <p:cNvPr id="51204" name="Picture 4" descr="SanitaryWorkers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838200"/>
            <a:ext cx="5110163" cy="55626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400"/>
              <a:t>Lower East Side Crowd Photo, c. 1898</a:t>
            </a:r>
          </a:p>
        </p:txBody>
      </p:sp>
      <p:pic>
        <p:nvPicPr>
          <p:cNvPr id="43012" name="Picture 4" descr="LEScrowd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867400" cy="4910138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2200"/>
              <a:t>Lewis Hine, </a:t>
            </a:r>
            <a:r>
              <a:rPr lang="ja-JP" altLang="en-US" sz="2200"/>
              <a:t>“</a:t>
            </a:r>
            <a:r>
              <a:rPr lang="en-US" sz="2200"/>
              <a:t>The singing class at Hull House, Chicago, 1910</a:t>
            </a:r>
            <a:r>
              <a:rPr lang="ja-JP" altLang="en-US" sz="2200"/>
              <a:t>”</a:t>
            </a:r>
            <a:endParaRPr lang="en-US" sz="2000"/>
          </a:p>
        </p:txBody>
      </p:sp>
      <p:pic>
        <p:nvPicPr>
          <p:cNvPr id="9224" name="Picture 8" descr="courage391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23975"/>
            <a:ext cx="7543800" cy="47371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2000"/>
              <a:t>Cover of the the Hebrew Immigrant Aid Society magazine, </a:t>
            </a:r>
            <a:br>
              <a:rPr lang="en-US" sz="2000"/>
            </a:br>
            <a:r>
              <a:rPr lang="en-US" sz="2000" i="1"/>
              <a:t>The Jewish Immigrant</a:t>
            </a:r>
            <a:r>
              <a:rPr lang="en-US" sz="2000"/>
              <a:t>, c. 1909</a:t>
            </a:r>
            <a:endParaRPr lang="en-US" sz="2400"/>
          </a:p>
        </p:txBody>
      </p:sp>
      <p:pic>
        <p:nvPicPr>
          <p:cNvPr id="10252" name="Picture 12" descr="JewishImmigrantWe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990600"/>
            <a:ext cx="4125913" cy="55626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n-US" sz="2000">
                <a:solidFill>
                  <a:srgbClr val="000000"/>
                </a:solidFill>
              </a:rPr>
              <a:t>Female Garment Workers in Tenement Sweatshop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New York City, c. 1900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70" name="Picture 6" descr="4women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143000"/>
            <a:ext cx="6400800" cy="5019675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WorkingGirls1we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8077200" cy="4276725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2400"/>
              <a:t>Garment Workers in Industrial Sweatshop, c. 1909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Osaka"/>
        <a:cs typeface="Osaka"/>
      </a:majorFont>
      <a:minorFont>
        <a:latin typeface="Tahom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1898</TotalTime>
  <Words>307</Words>
  <Application>Microsoft Macintosh PowerPoint</Application>
  <PresentationFormat>On-screen Show (4:3)</PresentationFormat>
  <Paragraphs>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Tahoma</vt:lpstr>
      <vt:lpstr>ＭＳ Ｐゴシック</vt:lpstr>
      <vt:lpstr>Osaka</vt:lpstr>
      <vt:lpstr>Times</vt:lpstr>
      <vt:lpstr>Arial</vt:lpstr>
      <vt:lpstr>Blank Presentation</vt:lpstr>
      <vt:lpstr>Many Paths to Reform</vt:lpstr>
      <vt:lpstr>“B is the Beef Trust” Anti-Trust Cartoon, c. 1902 </vt:lpstr>
      <vt:lpstr>Street Scene of Children Playing Near a Dead Horse, c. 1900</vt:lpstr>
      <vt:lpstr>Cartoon  from The Atlanta Constitution, c. 1914</vt:lpstr>
      <vt:lpstr>Lower East Side Crowd Photo, c. 1898</vt:lpstr>
      <vt:lpstr>Lewis Hine, “The singing class at Hull House, Chicago, 1910”</vt:lpstr>
      <vt:lpstr>Cover of the the Hebrew Immigrant Aid Society magazine,  The Jewish Immigrant, c. 1909</vt:lpstr>
      <vt:lpstr>Female Garment Workers in Tenement Sweatshop  New York City, c. 1900</vt:lpstr>
      <vt:lpstr>Garment Workers in Industrial Sweatshop, c. 1909</vt:lpstr>
      <vt:lpstr>“Abolish Child Slavery!” Parade Against Child Labor, May 1, 1909</vt:lpstr>
      <vt:lpstr>Legal Ages of Consent in Selected States, 1885 and 1920</vt:lpstr>
      <vt:lpstr>Child Nurses from Macon, Georgia, c. 1903</vt:lpstr>
      <vt:lpstr>Bodies on Sidewalk, Triangle Shirtwaist Factory Fire, March 25, 1911</vt:lpstr>
      <vt:lpstr>Cartoon on Workplace Poisoning  from American Weekly, February 28, 1926</vt:lpstr>
    </vt:vector>
  </TitlesOfParts>
  <Company>Isa Vasquez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 Vasquez</dc:creator>
  <cp:keywords/>
  <cp:lastModifiedBy>Isa Vasquez</cp:lastModifiedBy>
  <cp:revision>18</cp:revision>
  <dcterms:created xsi:type="dcterms:W3CDTF">2007-03-14T19:39:30Z</dcterms:created>
  <dcterms:modified xsi:type="dcterms:W3CDTF">2015-10-28T20:06:53Z</dcterms:modified>
</cp:coreProperties>
</file>